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0" r:id="rId2"/>
    <p:sldId id="300" r:id="rId3"/>
    <p:sldId id="301" r:id="rId4"/>
    <p:sldId id="464" r:id="rId5"/>
    <p:sldId id="294" r:id="rId6"/>
    <p:sldId id="261" r:id="rId7"/>
    <p:sldId id="299" r:id="rId8"/>
    <p:sldId id="478" r:id="rId9"/>
    <p:sldId id="282" r:id="rId10"/>
    <p:sldId id="307" r:id="rId11"/>
    <p:sldId id="305" r:id="rId12"/>
    <p:sldId id="306" r:id="rId13"/>
    <p:sldId id="308" r:id="rId14"/>
    <p:sldId id="415" r:id="rId15"/>
    <p:sldId id="449" r:id="rId16"/>
    <p:sldId id="477" r:id="rId17"/>
    <p:sldId id="435" r:id="rId18"/>
    <p:sldId id="4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/>
    <p:restoredTop sz="94694"/>
  </p:normalViewPr>
  <p:slideViewPr>
    <p:cSldViewPr snapToGrid="0">
      <p:cViewPr varScale="1">
        <p:scale>
          <a:sx n="105" d="100"/>
          <a:sy n="105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0819-0BA3-625F-B84B-5ADC7A09E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C47DA-5BFB-C221-F5D3-BDA2EEF81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FFF8-4BA6-BACC-CBF6-1540AA6F3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17049-7E48-1A6B-06A8-A1B3DA92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5C8D1-D3DA-8998-D9D1-1B5DD1C1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8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BCB6-2DC2-8E31-2711-295F39DB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C592F-3526-CE81-82FB-DB93F4D06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286A-22CE-CD60-6A6B-1D6C5C30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A9C74-C56D-FCFD-00AA-B884CF68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85B7-7979-8CFF-2B85-B130C47B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4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7CA92-AC72-A0AE-066A-D4E6236BA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51C60-14E8-1C71-485A-D184F390D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C7C4C-E411-422B-0DA4-15052831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2A02C-BB16-6469-60FA-C63B50198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85FF1-BE64-35CE-73E2-8A3C18EE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9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6063-1AEE-33C4-E6FB-AC9435D2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1357-09A0-2064-6934-C652546F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32C38-F7DF-40D9-3C7E-C8EC27FE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1A108-51D5-7D3B-8EAA-4898074B1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3EB6-0C1B-7A36-DFA9-DA2525BB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0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B0404-B8AD-85AC-43D3-7899CA58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1CCF3-91DC-B7B3-BDF8-C29002266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C0F6A-E7FB-E85E-6639-05212A3F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78C7D-9197-8FE8-DEBC-848E897A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24C17-A203-1999-0620-67532C10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0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51E2-31DC-4A6B-E80E-2BDEC499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76D22-F267-D947-5F1D-6A7968C6E1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E1CA0-3060-7733-DC88-927D28912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617B8-8870-A6A0-0C33-26E4B012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3AB4F-4D44-E132-FEC0-8F2CA4B4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43117-C208-FB14-7D6B-E2A0AD99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3345-1A59-4B61-5711-8960D59C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24426-38AE-965D-B3BA-5B7E43857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A55AE-0E73-BA18-0497-A790E17FA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21FF2-182E-5528-B2DA-8888782ED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120B2-4550-194A-3AF5-17C5CADE0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3AF46B-E2F5-6F05-6450-87AAE824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EA768-D724-2697-B466-9E1EE73A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10E66E-BBAE-3B8A-7CF5-190973EF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DEA4-B837-DF8C-2CA5-8A741382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F2D90-5520-D303-3EBB-543E2C8F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DC41C-F809-B4C6-831F-3F4A8B29E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49A1A-B8AF-1DD7-8220-1E7782F3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7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8C435-3AD7-E8A0-C8C8-DDB7C0E7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63922-5B1E-C13A-0871-BD73D915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5C96-68A0-7746-A04E-72E92916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D31-443A-0BC8-B2C1-DCB10ED0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C1B8-2FBB-B8A6-94D0-3CA15A86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B6C34-467E-DDA4-10B3-56D423A2D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8FE71-C349-008A-5AB8-57D62B96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84902-0905-1254-04FA-FB65A893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3A507-5F66-35ED-6106-761FA6B8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7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8858-4345-E2A1-08C6-7D960133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D1F2B3-F0D7-500D-A475-18C16F414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61719-8241-49F4-2F15-E7AC6179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1A20F-0565-8022-EC96-47E74E3F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BFD85-850F-E20F-686E-8F49DD55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9EA1C-4382-024A-6870-81F47634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3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9975B-EE1C-CA53-A3D5-67881838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0DA4B-9140-AFBF-2ABB-D81ED93B9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3BB05-F38A-165C-B939-1A79E9AA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36A72-8F67-114E-8F8C-3B0C4833CFB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C5DF6-33C1-3A1B-D87E-0A7670CDB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61457-2770-334B-00BD-DE20072D9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8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pugetsound.edu/courses/9558/files/1424649?wrap=1" TargetMode="External"/><Relationship Id="rId2" Type="http://schemas.openxmlformats.org/officeDocument/2006/relationships/hyperlink" Target="https://docs.google.com/document/d/1mDkvxF6DL0MzESM8zNoveG5EAUDOmebxalrEB-GpcmE/edit?usp=sharin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iss.nasa.gov/tools/panoply/" TargetMode="External"/><Relationship Id="rId4" Type="http://schemas.openxmlformats.org/officeDocument/2006/relationships/hyperlink" Target="https://canvas.pugetsound.edu/courses/9558/files/1393357?wrap=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pages.ed.ac.uk/shs/Climatechange/Climate%20model%20results/Doubling%20Down%20on%20Our%20Faustian%20Bargain%C2%A0_%C2%A0Dr.%20James%20Hansen.ht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A136C2-4D06-B49E-3BA8-05B5588E4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57" y="-510"/>
            <a:ext cx="933141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Today</a:t>
            </a:r>
            <a:endParaRPr lang="en-US" altLang="en-US" sz="2400" b="1" i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9F054-0A8E-5C4B-1D13-27509079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9" y="1500373"/>
            <a:ext cx="10364649" cy="35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8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do we </a:t>
            </a:r>
            <a:r>
              <a:rPr lang="en-US" sz="2400" b="1" i="1" dirty="0"/>
              <a:t>want</a:t>
            </a:r>
            <a:r>
              <a:rPr lang="en-US" sz="2400" b="1" dirty="0"/>
              <a:t> in a model?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1B064018-BC31-7C1A-0036-DAC63BF895DF}"/>
              </a:ext>
            </a:extLst>
          </p:cNvPr>
          <p:cNvGraphicFramePr>
            <a:graphicFrameLocks noGrp="1"/>
          </p:cNvGraphicFramePr>
          <p:nvPr/>
        </p:nvGraphicFramePr>
        <p:xfrm>
          <a:off x="1093216" y="990600"/>
          <a:ext cx="964793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192">
                  <a:extLst>
                    <a:ext uri="{9D8B030D-6E8A-4147-A177-3AD203B41FA5}">
                      <a16:colId xmlns:a16="http://schemas.microsoft.com/office/drawing/2014/main" val="22198366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57922284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val="2006302828"/>
                    </a:ext>
                  </a:extLst>
                </a:gridCol>
                <a:gridCol w="3035808">
                  <a:extLst>
                    <a:ext uri="{9D8B030D-6E8A-4147-A177-3AD203B41FA5}">
                      <a16:colId xmlns:a16="http://schemas.microsoft.com/office/drawing/2014/main" val="1254520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Geographical precision?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What-if scenarios?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Adequate set of physical processes?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Earth.nullschool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Seems like a 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04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phet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Clouds, GHG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5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Albedo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20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17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do we </a:t>
            </a:r>
            <a:r>
              <a:rPr lang="en-US" sz="2400" b="1" i="1" dirty="0"/>
              <a:t>want</a:t>
            </a:r>
            <a:r>
              <a:rPr lang="en-US" sz="2400" b="1" dirty="0"/>
              <a:t> in a model?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1B064018-BC31-7C1A-0036-DAC63BF89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471346"/>
              </p:ext>
            </p:extLst>
          </p:nvPr>
        </p:nvGraphicFramePr>
        <p:xfrm>
          <a:off x="1093216" y="990600"/>
          <a:ext cx="964793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192">
                  <a:extLst>
                    <a:ext uri="{9D8B030D-6E8A-4147-A177-3AD203B41FA5}">
                      <a16:colId xmlns:a16="http://schemas.microsoft.com/office/drawing/2014/main" val="22198366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57922284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val="2006302828"/>
                    </a:ext>
                  </a:extLst>
                </a:gridCol>
                <a:gridCol w="3035808">
                  <a:extLst>
                    <a:ext uri="{9D8B030D-6E8A-4147-A177-3AD203B41FA5}">
                      <a16:colId xmlns:a16="http://schemas.microsoft.com/office/drawing/2014/main" val="1254520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Geographical precision?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What-if scenarios?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Adequate set of physical processes?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Earth.nullschool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Seems like a 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04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phet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Clouds, GHG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5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Albedo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2052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F0D99FD3-06EE-5DE0-63AB-59147E38028C}"/>
              </a:ext>
            </a:extLst>
          </p:cNvPr>
          <p:cNvGrpSpPr/>
          <p:nvPr/>
        </p:nvGrpSpPr>
        <p:grpSpPr>
          <a:xfrm>
            <a:off x="7665720" y="2956560"/>
            <a:ext cx="3793236" cy="3491483"/>
            <a:chOff x="7665720" y="2956560"/>
            <a:chExt cx="3793236" cy="349148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7352922-F76C-8110-3B68-DE9225918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7408" y="3288560"/>
              <a:ext cx="3241548" cy="315948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ACD0F46-3ADB-597E-752D-8BA9FFA20B5E}"/>
                </a:ext>
              </a:extLst>
            </p:cNvPr>
            <p:cNvCxnSpPr>
              <a:cxnSpLocks/>
            </p:cNvCxnSpPr>
            <p:nvPr/>
          </p:nvCxnSpPr>
          <p:spPr>
            <a:xfrm>
              <a:off x="7665720" y="2956560"/>
              <a:ext cx="551688" cy="33200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85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do we </a:t>
            </a:r>
            <a:r>
              <a:rPr lang="en-US" sz="2400" b="1" i="1" dirty="0"/>
              <a:t>want</a:t>
            </a:r>
            <a:r>
              <a:rPr lang="en-US" sz="2400" b="1" dirty="0"/>
              <a:t> in a model?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1B064018-BC31-7C1A-0036-DAC63BF89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128159"/>
              </p:ext>
            </p:extLst>
          </p:nvPr>
        </p:nvGraphicFramePr>
        <p:xfrm>
          <a:off x="1093216" y="990600"/>
          <a:ext cx="96479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192">
                  <a:extLst>
                    <a:ext uri="{9D8B030D-6E8A-4147-A177-3AD203B41FA5}">
                      <a16:colId xmlns:a16="http://schemas.microsoft.com/office/drawing/2014/main" val="22198366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57922284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val="2006302828"/>
                    </a:ext>
                  </a:extLst>
                </a:gridCol>
                <a:gridCol w="3035808">
                  <a:extLst>
                    <a:ext uri="{9D8B030D-6E8A-4147-A177-3AD203B41FA5}">
                      <a16:colId xmlns:a16="http://schemas.microsoft.com/office/drawing/2014/main" val="1254520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Geographical precision?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What-if scenarios?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Adequate set of physical processes?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Earth.nullschool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Seems like a 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04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phet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Clouds, GHG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5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Albedo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2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Clouds, GHG concentrations </a:t>
                      </a:r>
                      <a:r>
                        <a:rPr lang="en-US" sz="2400" i="1" dirty="0"/>
                        <a:t>and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Depends on the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3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96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do we </a:t>
            </a:r>
            <a:r>
              <a:rPr lang="en-US" sz="2400" b="1" i="1" dirty="0"/>
              <a:t>want</a:t>
            </a:r>
            <a:r>
              <a:rPr lang="en-US" sz="2400" b="1" dirty="0"/>
              <a:t> in a model?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1B064018-BC31-7C1A-0036-DAC63BF89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477201"/>
              </p:ext>
            </p:extLst>
          </p:nvPr>
        </p:nvGraphicFramePr>
        <p:xfrm>
          <a:off x="1093216" y="990600"/>
          <a:ext cx="96479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192">
                  <a:extLst>
                    <a:ext uri="{9D8B030D-6E8A-4147-A177-3AD203B41FA5}">
                      <a16:colId xmlns:a16="http://schemas.microsoft.com/office/drawing/2014/main" val="22198366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57922284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val="2006302828"/>
                    </a:ext>
                  </a:extLst>
                </a:gridCol>
                <a:gridCol w="3035808">
                  <a:extLst>
                    <a:ext uri="{9D8B030D-6E8A-4147-A177-3AD203B41FA5}">
                      <a16:colId xmlns:a16="http://schemas.microsoft.com/office/drawing/2014/main" val="1254520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Geographical precision?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What-if scenarios?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Adequate set of physical processes?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Earth.nullschool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Seems like a 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04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phet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Clouds, GHG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5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Albedo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2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Clouds, GHG concentrations </a:t>
                      </a:r>
                      <a:r>
                        <a:rPr lang="en-US" sz="2400" i="1" dirty="0"/>
                        <a:t>and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Depends on the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32962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5D9B9A-67F1-75F7-AFC2-D97CD4A23CAA}"/>
              </a:ext>
            </a:extLst>
          </p:cNvPr>
          <p:cNvCxnSpPr>
            <a:cxnSpLocks/>
          </p:cNvCxnSpPr>
          <p:nvPr/>
        </p:nvCxnSpPr>
        <p:spPr>
          <a:xfrm flipH="1">
            <a:off x="5272024" y="4573640"/>
            <a:ext cx="36931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GHG emission from human activities biggest contributor to increased warming in India">
            <a:extLst>
              <a:ext uri="{FF2B5EF4-FFF2-40B4-BE49-F238E27FC236}">
                <a16:creationId xmlns:a16="http://schemas.microsoft.com/office/drawing/2014/main" id="{D57ADAED-8858-6A39-12DC-ECE3A311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34256"/>
            <a:ext cx="3023616" cy="226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6D8868F-8BC7-0524-09E8-FCF9087FD60F}"/>
              </a:ext>
            </a:extLst>
          </p:cNvPr>
          <p:cNvGrpSpPr/>
          <p:nvPr/>
        </p:nvGrpSpPr>
        <p:grpSpPr>
          <a:xfrm>
            <a:off x="7668768" y="3288560"/>
            <a:ext cx="3790188" cy="3159483"/>
            <a:chOff x="7668768" y="3288560"/>
            <a:chExt cx="3790188" cy="315948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1ADBA9B-E63D-7420-47C1-0CAE49EAB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7408" y="3288560"/>
              <a:ext cx="3241548" cy="315948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C8BD64-9720-7369-63DD-BCDE6B36278F}"/>
                </a:ext>
              </a:extLst>
            </p:cNvPr>
            <p:cNvCxnSpPr>
              <a:cxnSpLocks/>
            </p:cNvCxnSpPr>
            <p:nvPr/>
          </p:nvCxnSpPr>
          <p:spPr>
            <a:xfrm>
              <a:off x="7668768" y="4133088"/>
              <a:ext cx="54864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239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hematic for a Climate Model">
            <a:extLst>
              <a:ext uri="{FF2B5EF4-FFF2-40B4-BE49-F238E27FC236}">
                <a16:creationId xmlns:a16="http://schemas.microsoft.com/office/drawing/2014/main" id="{4EE9970B-A8B4-004C-97E3-62A45D10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028" y="192314"/>
            <a:ext cx="68580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37BBC-5124-5C23-BD60-8260F9A8BDA4}"/>
              </a:ext>
            </a:extLst>
          </p:cNvPr>
          <p:cNvSpPr txBox="1"/>
          <p:nvPr/>
        </p:nvSpPr>
        <p:spPr>
          <a:xfrm>
            <a:off x="0" y="0"/>
            <a:ext cx="646938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GCMs separate the world into grid cells</a:t>
            </a:r>
          </a:p>
        </p:txBody>
      </p:sp>
    </p:spTree>
    <p:extLst>
      <p:ext uri="{BB962C8B-B14F-4D97-AF65-F5344CB8AC3E}">
        <p14:creationId xmlns:p14="http://schemas.microsoft.com/office/powerpoint/2010/main" val="318980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6026D1-9190-2D50-C3BE-257AAC9F39F4}"/>
              </a:ext>
            </a:extLst>
          </p:cNvPr>
          <p:cNvSpPr txBox="1"/>
          <p:nvPr/>
        </p:nvSpPr>
        <p:spPr>
          <a:xfrm>
            <a:off x="5372947" y="5516880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Earth’s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E5FF8-6C0C-71A0-7367-8C07FC6CAF67}"/>
              </a:ext>
            </a:extLst>
          </p:cNvPr>
          <p:cNvSpPr txBox="1"/>
          <p:nvPr/>
        </p:nvSpPr>
        <p:spPr>
          <a:xfrm>
            <a:off x="6344497" y="1419612"/>
            <a:ext cx="52719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Together, the Troposphere and Stratosphere contain most of the air! </a:t>
            </a:r>
          </a:p>
          <a:p>
            <a:endParaRPr lang="en-US" sz="2400" dirty="0"/>
          </a:p>
          <a:p>
            <a:r>
              <a:rPr lang="en-US" sz="2400" dirty="0"/>
              <a:t>However, their thickness spans less than 1% of Earth’s radius (~6000 km) – like the skin of an apple.</a:t>
            </a:r>
          </a:p>
          <a:p>
            <a:endParaRPr lang="en-US" sz="2400" dirty="0"/>
          </a:p>
          <a:p>
            <a:r>
              <a:rPr lang="en-US" sz="2400" dirty="0"/>
              <a:t>For comparison, Seattle is all of 50 km from Tacoma (horizontally).</a:t>
            </a:r>
          </a:p>
        </p:txBody>
      </p:sp>
      <p:pic>
        <p:nvPicPr>
          <p:cNvPr id="1030" name="Picture 6" descr="Structure of atmosphere by Muhammad Fahad Ansari 12IEEM14">
            <a:extLst>
              <a:ext uri="{FF2B5EF4-FFF2-40B4-BE49-F238E27FC236}">
                <a16:creationId xmlns:a16="http://schemas.microsoft.com/office/drawing/2014/main" id="{014E0AFD-5B3D-7E6C-5655-AF3E11D5E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6"/>
          <a:stretch/>
        </p:blipFill>
        <p:spPr bwMode="auto">
          <a:xfrm>
            <a:off x="0" y="1500343"/>
            <a:ext cx="6141154" cy="42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C1A2EA1-BF2A-519F-C724-0DD049B68EE2}"/>
              </a:ext>
            </a:extLst>
          </p:cNvPr>
          <p:cNvSpPr/>
          <p:nvPr/>
        </p:nvSpPr>
        <p:spPr>
          <a:xfrm>
            <a:off x="4000500" y="4848951"/>
            <a:ext cx="1372447" cy="297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99E47-F68E-F697-F75E-85DA4B79750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Vertically, the most important grid points the </a:t>
            </a:r>
            <a:r>
              <a:rPr lang="en-US" sz="2400" b="1" i="1" dirty="0"/>
              <a:t>troposphere</a:t>
            </a:r>
            <a:r>
              <a:rPr lang="en-US" sz="2400" b="1" dirty="0"/>
              <a:t> &amp; </a:t>
            </a:r>
            <a:r>
              <a:rPr lang="en-US" sz="2400" b="1" i="1" dirty="0"/>
              <a:t>stratosphere</a:t>
            </a:r>
          </a:p>
        </p:txBody>
      </p:sp>
    </p:spTree>
    <p:extLst>
      <p:ext uri="{BB962C8B-B14F-4D97-AF65-F5344CB8AC3E}">
        <p14:creationId xmlns:p14="http://schemas.microsoft.com/office/powerpoint/2010/main" val="229593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7A86F-C83F-A043-9A93-0692C40DEDE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Vertically, the most important grid points the </a:t>
            </a:r>
            <a:r>
              <a:rPr lang="en-US" sz="2400" b="1" i="1" dirty="0"/>
              <a:t>troposphere</a:t>
            </a:r>
            <a:r>
              <a:rPr lang="en-US" sz="2400" b="1" dirty="0"/>
              <a:t> &amp; </a:t>
            </a:r>
            <a:r>
              <a:rPr lang="en-US" sz="2400" b="1" i="1" dirty="0"/>
              <a:t>stratosphere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026D1-9190-2D50-C3BE-257AAC9F39F4}"/>
              </a:ext>
            </a:extLst>
          </p:cNvPr>
          <p:cNvSpPr txBox="1"/>
          <p:nvPr/>
        </p:nvSpPr>
        <p:spPr>
          <a:xfrm>
            <a:off x="5372947" y="5516880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Earth’s surface</a:t>
            </a:r>
          </a:p>
        </p:txBody>
      </p:sp>
      <p:pic>
        <p:nvPicPr>
          <p:cNvPr id="1030" name="Picture 6" descr="Structure of atmosphere by Muhammad Fahad Ansari 12IEEM14">
            <a:extLst>
              <a:ext uri="{FF2B5EF4-FFF2-40B4-BE49-F238E27FC236}">
                <a16:creationId xmlns:a16="http://schemas.microsoft.com/office/drawing/2014/main" id="{014E0AFD-5B3D-7E6C-5655-AF3E11D5E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6"/>
          <a:stretch/>
        </p:blipFill>
        <p:spPr bwMode="auto">
          <a:xfrm>
            <a:off x="0" y="1500343"/>
            <a:ext cx="6141154" cy="42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C1A2EA1-BF2A-519F-C724-0DD049B68EE2}"/>
              </a:ext>
            </a:extLst>
          </p:cNvPr>
          <p:cNvSpPr/>
          <p:nvPr/>
        </p:nvSpPr>
        <p:spPr>
          <a:xfrm rot="16200000">
            <a:off x="3328085" y="4279004"/>
            <a:ext cx="1311390" cy="297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80A8D-FF4A-9D0F-C5E2-1C3BEC25ED2F}"/>
              </a:ext>
            </a:extLst>
          </p:cNvPr>
          <p:cNvSpPr txBox="1"/>
          <p:nvPr/>
        </p:nvSpPr>
        <p:spPr>
          <a:xfrm>
            <a:off x="6344497" y="1419612"/>
            <a:ext cx="52719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Together, the Troposphere and Stratosphere contain most of the air! </a:t>
            </a:r>
          </a:p>
          <a:p>
            <a:endParaRPr lang="en-US" sz="2400" dirty="0"/>
          </a:p>
          <a:p>
            <a:r>
              <a:rPr lang="en-US" sz="2400" dirty="0"/>
              <a:t>However, their thickness spans less than 1% of Earth’s radius (~6000 km) – like the skin of an apple.</a:t>
            </a:r>
          </a:p>
          <a:p>
            <a:endParaRPr lang="en-US" sz="2400" dirty="0"/>
          </a:p>
          <a:p>
            <a:r>
              <a:rPr lang="en-US" sz="2400" dirty="0"/>
              <a:t>For comparison, Seattle is all of 50 km from Tacoma (horizontally).</a:t>
            </a:r>
          </a:p>
        </p:txBody>
      </p:sp>
    </p:spTree>
    <p:extLst>
      <p:ext uri="{BB962C8B-B14F-4D97-AF65-F5344CB8AC3E}">
        <p14:creationId xmlns:p14="http://schemas.microsoft.com/office/powerpoint/2010/main" val="1678938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lobal map of ocean heat content in 2017 compared to the long-term average">
            <a:extLst>
              <a:ext uri="{FF2B5EF4-FFF2-40B4-BE49-F238E27FC236}">
                <a16:creationId xmlns:a16="http://schemas.microsoft.com/office/drawing/2014/main" id="{9247EA86-A69D-9848-922F-F7F11D2F5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72" y="873143"/>
            <a:ext cx="1016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136C2-4D06-B49E-3BA8-05B5588E4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57" y="-510"/>
            <a:ext cx="11156003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Horizontally, we need grid cells small enough to distinguish coast lines, mountains, etc.</a:t>
            </a:r>
            <a:endParaRPr lang="en-US" altLang="en-US" sz="2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86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A136C2-4D06-B49E-3BA8-05B5588E4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57" y="-510"/>
            <a:ext cx="1085554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+mn-lt"/>
              </a:rPr>
              <a:t>EzGCM</a:t>
            </a:r>
            <a:endParaRPr lang="en-US" altLang="en-US" sz="2400" b="1" i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26BAE-178A-97D0-AD52-A1D65ECD520F}"/>
              </a:ext>
            </a:extLst>
          </p:cNvPr>
          <p:cNvSpPr txBox="1"/>
          <p:nvPr/>
        </p:nvSpPr>
        <p:spPr>
          <a:xfrm>
            <a:off x="316628" y="4180344"/>
            <a:ext cx="115587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Key Questions over the coming weeks:</a:t>
            </a:r>
            <a:r>
              <a:rPr lang="en-US" sz="24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are key differences between scenarios?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RCPs 2.6-8.5 (polar vs mid-latitudes)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Doubled CO</a:t>
            </a:r>
            <a:r>
              <a:rPr lang="en-US" sz="2400" baseline="-25000" dirty="0"/>
              <a:t>2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Ice ages?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limitations does global climate modeling hold as a research tool for understanding and predicting anthropogenic global climate change?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53E02-791C-AAB8-D4AD-0187F3E0A958}"/>
              </a:ext>
            </a:extLst>
          </p:cNvPr>
          <p:cNvSpPr txBox="1"/>
          <p:nvPr/>
        </p:nvSpPr>
        <p:spPr>
          <a:xfrm>
            <a:off x="316628" y="554618"/>
            <a:ext cx="11558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Monday - Introduction to general circulation modeling and </a:t>
            </a:r>
            <a:r>
              <a:rPr lang="en-US" sz="2400" b="1" dirty="0" err="1"/>
              <a:t>EzGCM</a:t>
            </a:r>
            <a:endParaRPr lang="en-US" sz="2400" dirty="0"/>
          </a:p>
          <a:p>
            <a:r>
              <a:rPr lang="en-US" sz="2400" dirty="0"/>
              <a:t>During class,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Review the models we've created or used so far, and assess their strengths and weaknesses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Get started on </a:t>
            </a:r>
            <a:r>
              <a:rPr lang="en-US" sz="2400" dirty="0" err="1"/>
              <a:t>EzGCM</a:t>
            </a:r>
            <a:r>
              <a:rPr lang="en-US" sz="2400" dirty="0"/>
              <a:t> (in groups of 3-4 students)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Here is a </a:t>
            </a:r>
            <a:r>
              <a:rPr lang="en-US" sz="2400" dirty="0">
                <a:hlinkClick r:id="rId2"/>
              </a:rPr>
              <a:t>group signup list</a:t>
            </a:r>
            <a:r>
              <a:rPr lang="en-US" sz="2400" dirty="0">
                <a:effectLst/>
                <a:hlinkClick r:id="rId2"/>
              </a:rPr>
              <a:t>.</a:t>
            </a:r>
            <a:r>
              <a:rPr lang="en-US" sz="2400" dirty="0"/>
              <a:t>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Here is </a:t>
            </a:r>
            <a:r>
              <a:rPr lang="en-US" sz="2400" dirty="0">
                <a:hlinkClick r:id="rId3" tooltip="EzGCM-GCM and Simulation Descriptions v082422-1.pdf"/>
              </a:rPr>
              <a:t>NASA's description of the model</a:t>
            </a:r>
            <a:endParaRPr lang="en-US" sz="24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Here are some </a:t>
            </a:r>
            <a:r>
              <a:rPr lang="en-US" sz="2400" dirty="0">
                <a:hlinkClick r:id="rId4" tooltip="EzGCM_Assignments_Combined-PracticeExercise_v051421.pdf"/>
              </a:rPr>
              <a:t>EzGCM practice exercises</a:t>
            </a:r>
            <a:endParaRPr lang="en-US" sz="24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For more control over displays, you'll need to install </a:t>
            </a:r>
            <a:r>
              <a:rPr lang="en-US" sz="2400" dirty="0">
                <a:hlinkClick r:id="rId5"/>
              </a:rPr>
              <a:t>Panoply</a:t>
            </a:r>
            <a:r>
              <a:rPr lang="en-US" sz="2400" dirty="0"/>
              <a:t> on your laptop</a:t>
            </a:r>
          </a:p>
        </p:txBody>
      </p:sp>
    </p:spTree>
    <p:extLst>
      <p:ext uri="{BB962C8B-B14F-4D97-AF65-F5344CB8AC3E}">
        <p14:creationId xmlns:p14="http://schemas.microsoft.com/office/powerpoint/2010/main" val="234888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Earth.nullschool.net</a:t>
            </a:r>
            <a:r>
              <a:rPr lang="en-US" sz="2400" b="1" dirty="0"/>
              <a:t>: </a:t>
            </a:r>
            <a:r>
              <a:rPr lang="en-US" sz="2400" b="1" i="1" dirty="0"/>
              <a:t>cyclonic &amp; anticyclonic synoptic systems, MI, MSLP, PM2.5,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2771D-B0E9-69D4-7D89-C6DBFE86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44" y="1052282"/>
            <a:ext cx="7772400" cy="53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1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</a:t>
            </a:r>
            <a:r>
              <a:rPr lang="en-US" sz="2400" b="1" dirty="0" err="1"/>
              <a:t>phet</a:t>
            </a:r>
            <a:r>
              <a:rPr lang="en-US" sz="2400" b="1" dirty="0"/>
              <a:t> greenhouse effect simulator: </a:t>
            </a:r>
            <a:r>
              <a:rPr lang="en-US" sz="2400" b="1" i="1" dirty="0"/>
              <a:t>Greenhouse gases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E86E0-B23E-7E9B-6BCC-5909990A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" y="1893138"/>
            <a:ext cx="4978814" cy="307172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FBD2691-4B85-D08B-501A-9F23FB6DA38E}"/>
              </a:ext>
            </a:extLst>
          </p:cNvPr>
          <p:cNvGrpSpPr/>
          <p:nvPr/>
        </p:nvGrpSpPr>
        <p:grpSpPr>
          <a:xfrm>
            <a:off x="5413248" y="1618618"/>
            <a:ext cx="6778752" cy="3620763"/>
            <a:chOff x="5413248" y="771513"/>
            <a:chExt cx="6778752" cy="36207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D50838-60C0-86ED-9E96-F16CB3B66D15}"/>
                </a:ext>
              </a:extLst>
            </p:cNvPr>
            <p:cNvSpPr txBox="1"/>
            <p:nvPr/>
          </p:nvSpPr>
          <p:spPr>
            <a:xfrm>
              <a:off x="5413248" y="771513"/>
              <a:ext cx="6778752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Greenhouse gases and their typical concentrations:</a:t>
              </a:r>
            </a:p>
            <a:p>
              <a:endParaRPr 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(was 280 ppm, now 423)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endParaRPr 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CH</a:t>
              </a:r>
              <a:r>
                <a:rPr lang="en-US" sz="2400" baseline="-25000" dirty="0"/>
                <a:t>4</a:t>
              </a:r>
              <a:r>
                <a:rPr lang="en-US" sz="2400" dirty="0"/>
                <a:t> (was 0.73 ppm, now almost 2)</a:t>
              </a:r>
            </a:p>
            <a:p>
              <a:endParaRPr 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N</a:t>
              </a:r>
              <a:r>
                <a:rPr lang="en-US" sz="2400" baseline="-25000" dirty="0"/>
                <a:t>2</a:t>
              </a:r>
              <a:r>
                <a:rPr lang="en-US" sz="2400" dirty="0"/>
                <a:t>O (was 0.27 ppm, now 0.34)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321EE2-84E7-FDCC-1C22-4AB8287A9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0820" y="3550255"/>
              <a:ext cx="1424686" cy="8420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2268C5-17CF-EA87-767D-DA9D7295B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4201" y="2438811"/>
              <a:ext cx="917924" cy="8689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8B5FE3-7A6A-BE00-C27B-7201B269B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0024" y="1271892"/>
              <a:ext cx="1327182" cy="1023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7297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https://upload.wikimedia.org/wikipedia/commons/thumb/b/bb/Radiative-forcings.svg/600px-Radiative-forcings.svg.png">
            <a:extLst>
              <a:ext uri="{FF2B5EF4-FFF2-40B4-BE49-F238E27FC236}">
                <a16:creationId xmlns:a16="http://schemas.microsoft.com/office/drawing/2014/main" id="{494C82C4-7894-0D4D-9893-C51BF1045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9"/>
          <a:stretch/>
        </p:blipFill>
        <p:spPr bwMode="auto">
          <a:xfrm>
            <a:off x="207125" y="1227780"/>
            <a:ext cx="5677690" cy="40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904C8C-197B-BC43-91C3-FF006E280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57" y="-510"/>
            <a:ext cx="798475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Here are the biggest radiative forcings we think are operating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9CA1B-0414-7141-F68D-88340E54A70C}"/>
              </a:ext>
            </a:extLst>
          </p:cNvPr>
          <p:cNvSpPr txBox="1"/>
          <p:nvPr/>
        </p:nvSpPr>
        <p:spPr>
          <a:xfrm>
            <a:off x="5884815" y="1004797"/>
            <a:ext cx="61966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Forcings of GHGs are all </a:t>
            </a:r>
            <a:r>
              <a:rPr lang="en-US" sz="2400" b="1" dirty="0"/>
              <a:t>positive</a:t>
            </a:r>
            <a:r>
              <a:rPr lang="en-US" sz="2400" dirty="0"/>
              <a:t>, of course. CO</a:t>
            </a:r>
            <a:r>
              <a:rPr lang="en-US" sz="2400" baseline="-25000" dirty="0"/>
              <a:t>2</a:t>
            </a:r>
            <a:r>
              <a:rPr lang="en-US" sz="2400" dirty="0"/>
              <a:t> is a very </a:t>
            </a:r>
            <a:r>
              <a:rPr lang="en-US" sz="2400" b="1" dirty="0"/>
              <a:t>long-lived</a:t>
            </a:r>
            <a:r>
              <a:rPr lang="en-US" sz="2400" dirty="0"/>
              <a:t> forcing (it stays in the atmosphere for 100s of years).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forcing due to albedo reduction we talked about before is also on the order of 1-2 W/m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are </a:t>
            </a:r>
            <a:r>
              <a:rPr lang="en-US" sz="2400" b="1" dirty="0"/>
              <a:t>negative</a:t>
            </a:r>
            <a:r>
              <a:rPr lang="en-US" sz="2400" dirty="0"/>
              <a:t> forcings too, which have been protecting the planet from overheating. Unfortunately, those are all </a:t>
            </a:r>
            <a:r>
              <a:rPr lang="en-US" sz="2400" b="1" dirty="0"/>
              <a:t>short-lived</a:t>
            </a:r>
            <a:r>
              <a:rPr lang="en-US" sz="2400" dirty="0"/>
              <a:t> (a few years) hence Hansen’s </a:t>
            </a:r>
            <a:r>
              <a:rPr lang="en-US" sz="2400" dirty="0">
                <a:hlinkClick r:id="rId3"/>
              </a:rPr>
              <a:t>Faustian Bargain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Either way, the long-term effects of these forcings should be multiplied by </a:t>
            </a:r>
            <a:r>
              <a:rPr lang="en-US" sz="2400" b="1" dirty="0"/>
              <a:t>feedback factors </a:t>
            </a:r>
            <a:r>
              <a:rPr lang="en-US" sz="2400" dirty="0"/>
              <a:t>that we will have to deal with eventually.</a:t>
            </a:r>
            <a:endParaRPr lang="en-US" sz="2400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81674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What Happens to Insolation That Reaches the Surface?">
            <a:extLst>
              <a:ext uri="{FF2B5EF4-FFF2-40B4-BE49-F238E27FC236}">
                <a16:creationId xmlns:a16="http://schemas.microsoft.com/office/drawing/2014/main" id="{3CA27DAC-ED8F-5673-1C01-6E3745CE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" y="1018797"/>
            <a:ext cx="7236733" cy="578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3FC17F-51C2-17F4-BA4C-9E3C2F9C0F42}"/>
              </a:ext>
            </a:extLst>
          </p:cNvPr>
          <p:cNvGrpSpPr/>
          <p:nvPr/>
        </p:nvGrpSpPr>
        <p:grpSpPr>
          <a:xfrm>
            <a:off x="8430038" y="2133313"/>
            <a:ext cx="1650497" cy="1879972"/>
            <a:chOff x="7115588" y="2201893"/>
            <a:chExt cx="1650497" cy="187997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0239E70-CE60-A62D-0EF1-7BE45EE58777}"/>
                </a:ext>
              </a:extLst>
            </p:cNvPr>
            <p:cNvGrpSpPr/>
            <p:nvPr/>
          </p:nvGrpSpPr>
          <p:grpSpPr>
            <a:xfrm>
              <a:off x="7138737" y="2754774"/>
              <a:ext cx="1614793" cy="1327091"/>
              <a:chOff x="6724245" y="2997054"/>
              <a:chExt cx="1614793" cy="1327091"/>
            </a:xfrm>
          </p:grpSpPr>
          <p:sp>
            <p:nvSpPr>
              <p:cNvPr id="3" name="Up Arrow 2">
                <a:extLst>
                  <a:ext uri="{FF2B5EF4-FFF2-40B4-BE49-F238E27FC236}">
                    <a16:creationId xmlns:a16="http://schemas.microsoft.com/office/drawing/2014/main" id="{7DEB10F9-69FF-4555-840A-C347CC84A37A}"/>
                  </a:ext>
                </a:extLst>
              </p:cNvPr>
              <p:cNvSpPr/>
              <p:nvPr/>
            </p:nvSpPr>
            <p:spPr>
              <a:xfrm flipV="1">
                <a:off x="6724245" y="2997054"/>
                <a:ext cx="768096" cy="1327091"/>
              </a:xfrm>
              <a:prstGeom prst="upArrow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Up Arrow 3">
                <a:extLst>
                  <a:ext uri="{FF2B5EF4-FFF2-40B4-BE49-F238E27FC236}">
                    <a16:creationId xmlns:a16="http://schemas.microsoft.com/office/drawing/2014/main" id="{B67D3A5D-5C31-0F31-30B3-AF42752497E5}"/>
                  </a:ext>
                </a:extLst>
              </p:cNvPr>
              <p:cNvSpPr/>
              <p:nvPr/>
            </p:nvSpPr>
            <p:spPr>
              <a:xfrm>
                <a:off x="7570942" y="3097603"/>
                <a:ext cx="768096" cy="1180330"/>
              </a:xfrm>
              <a:prstGeom prst="upArrow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C63E37-1F70-E092-7D75-176F68EFAB4E}"/>
                </a:ext>
              </a:extLst>
            </p:cNvPr>
            <p:cNvSpPr txBox="1"/>
            <p:nvPr/>
          </p:nvSpPr>
          <p:spPr>
            <a:xfrm>
              <a:off x="7115588" y="2201893"/>
              <a:ext cx="768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ASR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E36415-1ACC-F250-E895-7000A584A965}"/>
                </a:ext>
              </a:extLst>
            </p:cNvPr>
            <p:cNvSpPr txBox="1"/>
            <p:nvPr/>
          </p:nvSpPr>
          <p:spPr>
            <a:xfrm>
              <a:off x="7997989" y="2201893"/>
              <a:ext cx="768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OLR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Simple Radiative Balance recap: </a:t>
            </a:r>
            <a:r>
              <a:rPr lang="en-US" sz="2400" b="1" i="1" dirty="0"/>
              <a:t>ASR</a:t>
            </a:r>
            <a:r>
              <a:rPr lang="en-US" sz="2400" b="1" dirty="0"/>
              <a:t> and </a:t>
            </a:r>
            <a:r>
              <a:rPr lang="en-US" sz="2400" b="1" i="1" dirty="0"/>
              <a:t>OLR</a:t>
            </a:r>
          </a:p>
        </p:txBody>
      </p:sp>
    </p:spTree>
    <p:extLst>
      <p:ext uri="{BB962C8B-B14F-4D97-AF65-F5344CB8AC3E}">
        <p14:creationId xmlns:p14="http://schemas.microsoft.com/office/powerpoint/2010/main" val="202738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5D78C7-8792-D43D-B8C9-9F79CDE15710}"/>
                  </a:ext>
                </a:extLst>
              </p:cNvPr>
              <p:cNvSpPr txBox="1"/>
              <p:nvPr/>
            </p:nvSpPr>
            <p:spPr>
              <a:xfrm>
                <a:off x="12028" y="0"/>
                <a:ext cx="12179971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Simple Radiative Balance recap: </a:t>
                </a:r>
                <a:r>
                  <a:rPr lang="en-US" sz="2400" b="1" i="1" dirty="0"/>
                  <a:t>shortwave</a:t>
                </a:r>
                <a:r>
                  <a:rPr lang="en-US" sz="2400" b="1" dirty="0"/>
                  <a:t>, longwave,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:r>
                  <a:rPr lang="en-US" sz="2400" b="1" dirty="0"/>
                  <a:t>𝜅, 𝜎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5D78C7-8792-D43D-B8C9-9F79CDE15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8" y="0"/>
                <a:ext cx="12179971" cy="461665"/>
              </a:xfrm>
              <a:prstGeom prst="rect">
                <a:avLst/>
              </a:prstGeom>
              <a:blipFill>
                <a:blip r:embed="rId2"/>
                <a:stretch>
                  <a:fillRect l="-728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CB856B9-419E-207C-7737-88B1D68B7BDA}"/>
              </a:ext>
            </a:extLst>
          </p:cNvPr>
          <p:cNvGrpSpPr/>
          <p:nvPr/>
        </p:nvGrpSpPr>
        <p:grpSpPr>
          <a:xfrm>
            <a:off x="719835" y="1593273"/>
            <a:ext cx="9919854" cy="3027356"/>
            <a:chOff x="1620982" y="1593273"/>
            <a:chExt cx="9919854" cy="3027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457537-C72E-211A-B938-6D3DE8B9A361}"/>
                    </a:ext>
                  </a:extLst>
                </p:cNvPr>
                <p:cNvSpPr txBox="1"/>
                <p:nvPr/>
              </p:nvSpPr>
              <p:spPr>
                <a:xfrm>
                  <a:off x="1620982" y="1593273"/>
                  <a:ext cx="9919854" cy="1355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ASR			OLR			</a:t>
                  </a:r>
                </a:p>
                <a:p>
                  <a:r>
                    <a:rPr lang="en-US" sz="2400" b="1" dirty="0"/>
                    <a:t>----------------------------------------</a:t>
                  </a:r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		</a:t>
                  </a:r>
                  <a14:m>
                    <m:oMath xmlns:m="http://schemas.openxmlformats.org/officeDocument/2006/math"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r>
                    <a:rPr lang="en-US" sz="2400" dirty="0"/>
                    <a:t>			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457537-C72E-211A-B938-6D3DE8B9A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982" y="1593273"/>
                  <a:ext cx="9919854" cy="1355628"/>
                </a:xfrm>
                <a:prstGeom prst="rect">
                  <a:avLst/>
                </a:prstGeom>
                <a:blipFill>
                  <a:blip r:embed="rId3"/>
                  <a:stretch>
                    <a:fillRect l="-1023" t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B7A8DE-6247-AE1F-5B34-3F556398D5EF}"/>
                </a:ext>
              </a:extLst>
            </p:cNvPr>
            <p:cNvGrpSpPr/>
            <p:nvPr/>
          </p:nvGrpSpPr>
          <p:grpSpPr>
            <a:xfrm>
              <a:off x="2075446" y="3110397"/>
              <a:ext cx="2393795" cy="1510232"/>
              <a:chOff x="2267950" y="2460694"/>
              <a:chExt cx="2393795" cy="15102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7EF5AE8-78A1-7D5E-BDA0-833D0B11FE08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23" y="3354090"/>
                    <a:ext cx="2059622" cy="61683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F</a:t>
                    </a:r>
                    <a:r>
                      <a:rPr lang="en-US" sz="2400" b="0" dirty="0"/>
                      <a:t>luxes (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a14:m>
                    <a:r>
                      <a:rPr lang="en-US" sz="24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7EF5AE8-78A1-7D5E-BDA0-833D0B11F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2123" y="3354090"/>
                    <a:ext cx="2059622" cy="61683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294" b="-102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6AB4559-2648-EC8B-975C-453E366178D8}"/>
                  </a:ext>
                </a:extLst>
              </p:cNvPr>
              <p:cNvCxnSpPr/>
              <p:nvPr/>
            </p:nvCxnSpPr>
            <p:spPr>
              <a:xfrm flipH="1" flipV="1">
                <a:off x="2267950" y="2579569"/>
                <a:ext cx="789575" cy="62083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E4A3CCE-99E6-7C9B-C6B8-08CBE06FF1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3263" y="2460694"/>
                <a:ext cx="1280608" cy="73970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75F45-CD42-DCDB-3405-830C6DE28383}"/>
                  </a:ext>
                </a:extLst>
              </p:cNvPr>
              <p:cNvSpPr txBox="1"/>
              <p:nvPr/>
            </p:nvSpPr>
            <p:spPr>
              <a:xfrm>
                <a:off x="5008979" y="1720840"/>
                <a:ext cx="7229857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- </a:t>
                </a:r>
                <a:r>
                  <a:rPr lang="en-US" sz="2400" b="1" i="1" dirty="0"/>
                  <a:t>Shortwave</a:t>
                </a:r>
                <a:r>
                  <a:rPr lang="en-US" sz="2400" dirty="0"/>
                  <a:t> (visible, </a:t>
                </a:r>
                <a:r>
                  <a:rPr lang="en-US" sz="2400" dirty="0" err="1"/>
                  <a:t>uv</a:t>
                </a:r>
                <a:r>
                  <a:rPr lang="en-US" sz="2400" dirty="0"/>
                  <a:t>, near-IR photons from the </a:t>
                </a:r>
                <a:r>
                  <a:rPr lang="en-US" sz="2400" b="1" dirty="0"/>
                  <a:t>sun</a:t>
                </a:r>
                <a:r>
                  <a:rPr lang="en-US" sz="2400" dirty="0"/>
                  <a:t>)</a:t>
                </a:r>
                <a:endParaRPr lang="en-US" sz="2400" b="1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– Earth’s </a:t>
                </a:r>
                <a:r>
                  <a:rPr lang="en-US" sz="2400" b="1" i="1" dirty="0"/>
                  <a:t>albedo</a:t>
                </a:r>
                <a:r>
                  <a:rPr lang="en-US" sz="2400" dirty="0"/>
                  <a:t>. (smaller =&gt; more warming). Current value = 0.30.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400" dirty="0"/>
                  <a:t> –  Measure of the </a:t>
                </a:r>
                <a:r>
                  <a:rPr lang="en-US" sz="2400" b="1" i="1" dirty="0"/>
                  <a:t>greenhouse effect </a:t>
                </a:r>
                <a:r>
                  <a:rPr lang="en-US" sz="2400" dirty="0"/>
                  <a:t>(smaller =&gt; stronger greenhouse effect). Current value = 0.61.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– Stefan-Boltzmann’s 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75F45-CD42-DCDB-3405-830C6DE28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79" y="1720840"/>
                <a:ext cx="7229857" cy="3785652"/>
              </a:xfrm>
              <a:prstGeom prst="rect">
                <a:avLst/>
              </a:prstGeom>
              <a:blipFill>
                <a:blip r:embed="rId5"/>
                <a:stretch>
                  <a:fillRect l="-1404" t="-1003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Up Arrow 6">
            <a:extLst>
              <a:ext uri="{FF2B5EF4-FFF2-40B4-BE49-F238E27FC236}">
                <a16:creationId xmlns:a16="http://schemas.microsoft.com/office/drawing/2014/main" id="{8FCDB695-E313-F7D3-B225-EF5F6796C136}"/>
              </a:ext>
            </a:extLst>
          </p:cNvPr>
          <p:cNvSpPr/>
          <p:nvPr/>
        </p:nvSpPr>
        <p:spPr>
          <a:xfrm flipV="1">
            <a:off x="841755" y="603232"/>
            <a:ext cx="454464" cy="86014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16EEA010-668F-3B0B-A143-D635C824A9A1}"/>
              </a:ext>
            </a:extLst>
          </p:cNvPr>
          <p:cNvSpPr/>
          <p:nvPr/>
        </p:nvSpPr>
        <p:spPr>
          <a:xfrm>
            <a:off x="3588994" y="603232"/>
            <a:ext cx="454464" cy="860140"/>
          </a:xfrm>
          <a:prstGeom prst="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3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Simple Radiative Balance recap: </a:t>
            </a:r>
            <a:r>
              <a:rPr lang="en-US" sz="2400" b="1" i="1" dirty="0"/>
              <a:t>Homeostasis</a:t>
            </a:r>
            <a:r>
              <a:rPr lang="en-US" sz="2400" b="1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2F42A3-D120-714D-85FA-0556BDEC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95" y="922593"/>
            <a:ext cx="3650281" cy="1208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77759-C8D9-D0B1-E817-D63B4988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34" y="2388290"/>
            <a:ext cx="5534357" cy="35471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1C6F7C-A4E3-C84F-4B1D-B330C8D02566}"/>
              </a:ext>
            </a:extLst>
          </p:cNvPr>
          <p:cNvSpPr/>
          <p:nvPr/>
        </p:nvSpPr>
        <p:spPr>
          <a:xfrm>
            <a:off x="5510784" y="2890579"/>
            <a:ext cx="64495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Homeostasis</a:t>
            </a:r>
            <a:r>
              <a:rPr lang="en-US" sz="24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ASR = OLR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Leads to the idea of a “Goldilocks Temperature”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Doesn’t depend the earth’s starting temperature.</a:t>
            </a:r>
          </a:p>
        </p:txBody>
      </p:sp>
    </p:spTree>
    <p:extLst>
      <p:ext uri="{BB962C8B-B14F-4D97-AF65-F5344CB8AC3E}">
        <p14:creationId xmlns:p14="http://schemas.microsoft.com/office/powerpoint/2010/main" val="411578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Simple Radiative Balance recap: </a:t>
            </a:r>
            <a:r>
              <a:rPr lang="en-US" sz="2400" b="1" i="1" dirty="0"/>
              <a:t>Heat capacity</a:t>
            </a:r>
            <a:r>
              <a:rPr lang="en-US" sz="2400" b="1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2F42A3-D120-714D-85FA-0556BDEC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79" y="2680609"/>
            <a:ext cx="3650281" cy="12081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78323A-4E78-5AF0-FA13-AF9F69EEA4F2}"/>
              </a:ext>
            </a:extLst>
          </p:cNvPr>
          <p:cNvGrpSpPr/>
          <p:nvPr/>
        </p:nvGrpSpPr>
        <p:grpSpPr>
          <a:xfrm>
            <a:off x="5449824" y="639227"/>
            <a:ext cx="4605087" cy="6095626"/>
            <a:chOff x="1975104" y="780288"/>
            <a:chExt cx="4605087" cy="60956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B4EB3B-F360-DFB1-C9EE-30D1344E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5104" y="780288"/>
              <a:ext cx="4605087" cy="30654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198DA3-84ED-DA52-C9C0-5081F0DAA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5104" y="3864459"/>
              <a:ext cx="4605087" cy="301145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CF1E630-6E6F-AB5F-F10E-4C6138061399}"/>
              </a:ext>
            </a:extLst>
          </p:cNvPr>
          <p:cNvSpPr txBox="1"/>
          <p:nvPr/>
        </p:nvSpPr>
        <p:spPr>
          <a:xfrm>
            <a:off x="6986016" y="5110216"/>
            <a:ext cx="2645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 smaller heat capacity (land)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F4261-8E8F-62C7-F7DD-F231713A331A}"/>
              </a:ext>
            </a:extLst>
          </p:cNvPr>
          <p:cNvSpPr txBox="1"/>
          <p:nvPr/>
        </p:nvSpPr>
        <p:spPr>
          <a:xfrm>
            <a:off x="6986016" y="2060493"/>
            <a:ext cx="2816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capacity we used in our simulations (average of </a:t>
            </a:r>
            <a:r>
              <a:rPr lang="en-US" dirty="0" err="1"/>
              <a:t>ocean+land</a:t>
            </a:r>
            <a:r>
              <a:rPr lang="en-US" dirty="0"/>
              <a:t>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A2112F-8507-3F22-506A-5EBDBC9AA76F}"/>
              </a:ext>
            </a:extLst>
          </p:cNvPr>
          <p:cNvSpPr/>
          <p:nvPr/>
        </p:nvSpPr>
        <p:spPr>
          <a:xfrm>
            <a:off x="2304288" y="3328416"/>
            <a:ext cx="512064" cy="394982"/>
          </a:xfrm>
          <a:prstGeom prst="round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6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Simple Radiative Balance recap: </a:t>
            </a:r>
            <a:r>
              <a:rPr lang="en-US" sz="2400" b="1" i="1" dirty="0"/>
              <a:t>What-if</a:t>
            </a:r>
            <a:r>
              <a:rPr lang="en-US" sz="2400" b="1" dirty="0"/>
              <a:t> experiments and </a:t>
            </a:r>
            <a:r>
              <a:rPr lang="en-US" sz="2400" b="1" i="1" dirty="0"/>
              <a:t>Sensitivity Parameters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3BCCDA-2531-B1CC-1996-18D012BDC460}"/>
              </a:ext>
            </a:extLst>
          </p:cNvPr>
          <p:cNvGrpSpPr/>
          <p:nvPr/>
        </p:nvGrpSpPr>
        <p:grpSpPr>
          <a:xfrm>
            <a:off x="1024577" y="453582"/>
            <a:ext cx="9663201" cy="3775927"/>
            <a:chOff x="790041" y="3082073"/>
            <a:chExt cx="9663201" cy="37759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1E804B-BCA0-1E42-8793-F1912E948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041" y="3543738"/>
              <a:ext cx="5171048" cy="33142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C80C64-575C-2944-855B-BFBD54123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43"/>
            <a:stretch/>
          </p:blipFill>
          <p:spPr>
            <a:xfrm>
              <a:off x="5868750" y="3082073"/>
              <a:ext cx="4584492" cy="331426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E8799-9E88-FC4E-8BAA-2080F711866F}"/>
                  </a:ext>
                </a:extLst>
              </p:cNvPr>
              <p:cNvSpPr txBox="1"/>
              <p:nvPr/>
            </p:nvSpPr>
            <p:spPr>
              <a:xfrm>
                <a:off x="231648" y="4199851"/>
                <a:ext cx="11803190" cy="247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What if </a:t>
                </a:r>
                <a:r>
                  <a:rPr lang="en-US" sz="2400" dirty="0"/>
                  <a:t>we raise or lower the albedo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? We found that it causes a change in the final (homeostatic) temperature. The </a:t>
                </a:r>
                <a:r>
                  <a:rPr lang="en-US" sz="2400" b="1" i="1" dirty="0"/>
                  <a:t>sensitivity parameter</a:t>
                </a:r>
                <a:r>
                  <a:rPr lang="en-US" sz="2400" i="1" dirty="0"/>
                  <a:t> </a:t>
                </a:r>
                <a:r>
                  <a:rPr lang="en-US" sz="2400" dirty="0"/>
                  <a:t>for albedo,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2400" dirty="0"/>
                  <a:t>, was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−100 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i="1" dirty="0"/>
                  <a:t>Example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US" sz="2400" dirty="0"/>
                  <a:t> -&gt;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</m:t>
                    </m:r>
                  </m:oMath>
                </a14:m>
                <a:r>
                  <a:rPr lang="en-US" sz="2400" dirty="0"/>
                  <a:t> means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−0.01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About </a:t>
                </a:r>
                <a:r>
                  <a:rPr lang="en-US" sz="2400" b="1" i="1" dirty="0"/>
                  <a:t>units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.8 ℉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E8799-9E88-FC4E-8BAA-2080F7118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8" y="4199851"/>
                <a:ext cx="11803190" cy="2472728"/>
              </a:xfrm>
              <a:prstGeom prst="rect">
                <a:avLst/>
              </a:prstGeom>
              <a:blipFill>
                <a:blip r:embed="rId3"/>
                <a:stretch>
                  <a:fillRect l="-860" t="-1531" b="-4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19110EBB-201D-6B50-3409-035B7D26D6BF}"/>
              </a:ext>
            </a:extLst>
          </p:cNvPr>
          <p:cNvSpPr/>
          <p:nvPr/>
        </p:nvSpPr>
        <p:spPr>
          <a:xfrm>
            <a:off x="4218436" y="2383540"/>
            <a:ext cx="1977189" cy="871724"/>
          </a:xfrm>
          <a:prstGeom prst="rightArrow">
            <a:avLst/>
          </a:prstGeom>
          <a:solidFill>
            <a:schemeClr val="accent1">
              <a:alpha val="5611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7FDBF-FF68-81B0-8E17-C79F8388DDB4}"/>
              </a:ext>
            </a:extLst>
          </p:cNvPr>
          <p:cNvSpPr txBox="1"/>
          <p:nvPr/>
        </p:nvSpPr>
        <p:spPr>
          <a:xfrm>
            <a:off x="4459862" y="2619653"/>
            <a:ext cx="1496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What-if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696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866</Words>
  <Application>Microsoft Macintosh PowerPoint</Application>
  <PresentationFormat>Widescreen</PresentationFormat>
  <Paragraphs>130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25</cp:revision>
  <dcterms:created xsi:type="dcterms:W3CDTF">2022-09-19T15:02:54Z</dcterms:created>
  <dcterms:modified xsi:type="dcterms:W3CDTF">2023-09-11T17:52:18Z</dcterms:modified>
</cp:coreProperties>
</file>